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sldIdLst>
    <p:sldId id="257" r:id="rId4"/>
    <p:sldId id="262" r:id="rId5"/>
    <p:sldId id="256" r:id="rId6"/>
    <p:sldId id="264" r:id="rId7"/>
    <p:sldId id="263" r:id="rId8"/>
    <p:sldId id="266" r:id="rId9"/>
    <p:sldId id="267" r:id="rId10"/>
  </p:sldIdLst>
  <p:sldSz cx="12192000" cy="6858000"/>
  <p:notesSz cx="6858000" cy="9144000"/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0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3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tags" Target="tags/tag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0785" y="129092"/>
            <a:ext cx="9956961" cy="653546"/>
          </a:xfrm>
        </p:spPr>
        <p:txBody>
          <a:bodyPr/>
          <a:lstStyle>
            <a:lvl1pPr algn="l">
              <a:defRPr lang="zh-CN" altLang="en-US" sz="2800" kern="1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0546080" y="6546850"/>
            <a:ext cx="1645921" cy="311150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PAGE: </a:t>
            </a:r>
            <a:fld id="{ABFE65C3-7AE2-482E-AAC7-B0C4013F3775}" type="slidenum"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340784" cy="992188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3831168" y="782638"/>
            <a:ext cx="8360833" cy="188912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0785" y="129092"/>
            <a:ext cx="9956961" cy="653546"/>
          </a:xfrm>
        </p:spPr>
        <p:txBody>
          <a:bodyPr/>
          <a:lstStyle>
            <a:lvl1pPr algn="l">
              <a:defRPr lang="zh-CN" altLang="en-US" sz="2800" kern="12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10546080" y="6546850"/>
            <a:ext cx="1645921" cy="311150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PAGE: </a:t>
            </a:r>
            <a:fld id="{ABFE65C3-7AE2-482E-AAC7-B0C4013F3775}" type="slidenum"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340784" cy="992188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3831168" y="782638"/>
            <a:ext cx="8360833" cy="188912"/>
          </a:xfrm>
          <a:prstGeom prst="rect">
            <a:avLst/>
          </a:prstGeom>
          <a:solidFill>
            <a:srgbClr val="7434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1DC0D-830F-43AA-92D6-F4F0E80456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B1CCB-F9A2-47B2-A93C-F7D4FFB50A4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jpeg"/><Relationship Id="rId2" Type="http://schemas.openxmlformats.org/officeDocument/2006/relationships/image" Target="../media/image4.emf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6.png"/><Relationship Id="rId1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表面气孔检测流程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9518" y="1256540"/>
            <a:ext cx="10196401" cy="1653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根据实验和观察发现，工件熔覆表面存在起伏，</a:t>
            </a: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RGB</a:t>
            </a: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上孔洞和材料都呈现黑色，难以区分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。结构光相机在一定角度捕获的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法向量贴图相比与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RGB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图像，孔洞更容易区分一些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法线贴图：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在原物体的凹凸表面的每个点上均作法线，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通过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RGB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颜色通道来标记法线的方向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，有高细节精确光照方向和反射效果，可以应用到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3D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表面的特殊纹理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7357909" y="3653554"/>
            <a:ext cx="4834091" cy="2434680"/>
            <a:chOff x="7357909" y="3252479"/>
            <a:chExt cx="4834091" cy="243468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rot="10800000">
              <a:off x="7357909" y="3252479"/>
              <a:ext cx="2393587" cy="2434679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1496" y="3252479"/>
              <a:ext cx="2440504" cy="2434680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7357909" y="3254127"/>
              <a:ext cx="720421" cy="2616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RGB</a:t>
              </a:r>
              <a:r>
                <a:rPr lang="zh-CN" altLang="en-US" sz="1100" dirty="0"/>
                <a:t>图像</a:t>
              </a:r>
              <a:endParaRPr lang="zh-CN" altLang="en-US" sz="11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751496" y="3254127"/>
              <a:ext cx="905715" cy="2616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法向量贴图</a:t>
              </a:r>
              <a:endParaRPr lang="zh-CN" altLang="en-US" sz="1100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56900" y="3653554"/>
            <a:ext cx="5664426" cy="2142831"/>
            <a:chOff x="856900" y="3682367"/>
            <a:chExt cx="5664426" cy="2142831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3"/>
            <a:srcRect l="2052" t="6997" r="1017" b="5824"/>
            <a:stretch>
              <a:fillRect/>
            </a:stretch>
          </p:blipFill>
          <p:spPr>
            <a:xfrm>
              <a:off x="856900" y="3836381"/>
              <a:ext cx="5664426" cy="1988817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071239" y="3682367"/>
              <a:ext cx="1849761" cy="2616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1100" dirty="0"/>
                <a:t>法向量贴图原理示意图</a:t>
              </a:r>
              <a:endParaRPr lang="zh-CN" altLang="en-US" sz="1100"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表面气孔检测流程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967654"/>
            <a:ext cx="12192000" cy="2052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架设条件：相机架设高度约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34cm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左右，与垂直反向倾斜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15°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目前软件分为三个模块：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UI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界面，结构光相机数据采集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检测模型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UI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界面控制结构光相机采集数据，之后把待检测区域内的法向量贴图送入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YOLOv7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模型检测，对输出结果进行筛选后把检测框的坐标分别映射到点云、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RGB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、法向量贴图上并绘制结果，返回到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UI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界面进行可视化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70091" y="2878413"/>
            <a:ext cx="8941406" cy="3914849"/>
            <a:chOff x="1254560" y="2943150"/>
            <a:chExt cx="8941406" cy="3914849"/>
          </a:xfrm>
        </p:grpSpPr>
        <p:graphicFrame>
          <p:nvGraphicFramePr>
            <p:cNvPr id="6" name="对象 5"/>
            <p:cNvGraphicFramePr>
              <a:graphicFrameLocks noChangeAspect="1"/>
            </p:cNvGraphicFramePr>
            <p:nvPr/>
          </p:nvGraphicFramePr>
          <p:xfrm>
            <a:off x="1254560" y="2943150"/>
            <a:ext cx="8941406" cy="39148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Visio" r:id="rId1" imgW="6381115" imgH="2796540" progId="Visio.Drawing.15">
                    <p:embed/>
                  </p:oleObj>
                </mc:Choice>
                <mc:Fallback>
                  <p:oleObj name="Visio" r:id="rId1" imgW="6381115" imgH="2796540" progId="Visio.Drawing.15">
                    <p:embed/>
                    <p:pic>
                      <p:nvPicPr>
                        <p:cNvPr id="0" name="图片 2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1254560" y="2943150"/>
                          <a:ext cx="8941406" cy="391484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文本框 6"/>
            <p:cNvSpPr txBox="1"/>
            <p:nvPr/>
          </p:nvSpPr>
          <p:spPr>
            <a:xfrm>
              <a:off x="1300565" y="2943150"/>
              <a:ext cx="896536" cy="2616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prstClr val="black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检测流程图</a:t>
              </a:r>
              <a:endParaRPr lang="zh-CN" altLang="en-US" sz="11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9428882" y="2878413"/>
            <a:ext cx="2626836" cy="3606502"/>
            <a:chOff x="9428882" y="2878413"/>
            <a:chExt cx="2626836" cy="3606502"/>
          </a:xfrm>
        </p:grpSpPr>
        <p:grpSp>
          <p:nvGrpSpPr>
            <p:cNvPr id="9" name="组合 8"/>
            <p:cNvGrpSpPr/>
            <p:nvPr/>
          </p:nvGrpSpPr>
          <p:grpSpPr>
            <a:xfrm>
              <a:off x="9508524" y="2878413"/>
              <a:ext cx="2547194" cy="3606502"/>
              <a:chOff x="8690405" y="1990595"/>
              <a:chExt cx="3177209" cy="4236279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8160870" y="2520130"/>
                <a:ext cx="4236279" cy="3177209"/>
              </a:xfrm>
              <a:prstGeom prst="rect">
                <a:avLst/>
              </a:prstGeom>
            </p:spPr>
          </p:pic>
          <p:cxnSp>
            <p:nvCxnSpPr>
              <p:cNvPr id="11" name="直接箭头连接符 10"/>
              <p:cNvCxnSpPr/>
              <p:nvPr/>
            </p:nvCxnSpPr>
            <p:spPr>
              <a:xfrm>
                <a:off x="10164462" y="3535234"/>
                <a:ext cx="0" cy="2007973"/>
              </a:xfrm>
              <a:prstGeom prst="straightConnector1">
                <a:avLst/>
              </a:prstGeom>
              <a:ln w="19050" cap="flat" cmpd="sng" algn="ctr">
                <a:solidFill>
                  <a:srgbClr val="FF0000"/>
                </a:solidFill>
                <a:prstDash val="solid"/>
                <a:round/>
                <a:headEnd type="oval" w="med" len="med"/>
                <a:tailEnd type="stealth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2" name="文本框 11"/>
              <p:cNvSpPr txBox="1"/>
              <p:nvPr/>
            </p:nvSpPr>
            <p:spPr>
              <a:xfrm>
                <a:off x="10094860" y="3924069"/>
                <a:ext cx="7873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</a:rPr>
                  <a:t>≈</a:t>
                </a:r>
                <a:r>
                  <a:rPr lang="en-US" altLang="zh-CN" sz="1400" b="1" dirty="0">
                    <a:solidFill>
                      <a:srgbClr val="FF0000"/>
                    </a:solidFill>
                  </a:rPr>
                  <a:t>34cm</a:t>
                </a:r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3" name="直接箭头连接符 12"/>
              <p:cNvCxnSpPr/>
              <p:nvPr/>
            </p:nvCxnSpPr>
            <p:spPr>
              <a:xfrm>
                <a:off x="9721850" y="2171700"/>
                <a:ext cx="0" cy="78740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>
              <a:xfrm>
                <a:off x="9728200" y="2184400"/>
                <a:ext cx="203200" cy="77470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弧形 14"/>
              <p:cNvSpPr/>
              <p:nvPr/>
            </p:nvSpPr>
            <p:spPr>
              <a:xfrm rot="7817292">
                <a:off x="9680823" y="2719462"/>
                <a:ext cx="280741" cy="295142"/>
              </a:xfrm>
              <a:prstGeom prst="arc">
                <a:avLst/>
              </a:prstGeom>
              <a:ln w="19050">
                <a:solidFill>
                  <a:srgbClr val="FF0000"/>
                </a:solidFill>
                <a:headEnd type="stealt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9821193" y="2496575"/>
                <a:ext cx="9156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FF0000"/>
                    </a:solidFill>
                  </a:rPr>
                  <a:t>≈</a:t>
                </a:r>
                <a:r>
                  <a:rPr lang="en-US" altLang="zh-CN" sz="1400" b="1" dirty="0">
                    <a:solidFill>
                      <a:srgbClr val="FF0000"/>
                    </a:solidFill>
                  </a:rPr>
                  <a:t>15°</a:t>
                </a:r>
                <a:endParaRPr lang="zh-CN" altLang="en-US" sz="14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9428882" y="2878413"/>
              <a:ext cx="749487" cy="430887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prstClr val="black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结构光相机的架设</a:t>
              </a:r>
              <a:endParaRPr lang="zh-CN" altLang="en-US" sz="11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表面气孔智能辨识的软件界面开发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40784" y="1193786"/>
            <a:ext cx="11266329" cy="1724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结构光相机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SDK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的集成，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RGB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图像、法向量贴图、点云数据的的采集和可视化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目标检测的深度学习模型（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YOLOv7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）的集成，以及检测结果的显示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工件和检测到的气孔凹陷局部的点云数据可视化</a:t>
            </a:r>
            <a:endParaRPr lang="zh-CN" altLang="en-US" sz="2000" dirty="0">
              <a:solidFill>
                <a:prstClr val="black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242315" y="3091158"/>
            <a:ext cx="3667386" cy="2825970"/>
            <a:chOff x="8242315" y="3091158"/>
            <a:chExt cx="3667386" cy="282597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1"/>
            <a:srcRect r="26075"/>
            <a:stretch>
              <a:fillRect/>
            </a:stretch>
          </p:blipFill>
          <p:spPr>
            <a:xfrm>
              <a:off x="8242315" y="3091158"/>
              <a:ext cx="3667386" cy="2825970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8242315" y="3091158"/>
              <a:ext cx="1849761" cy="2616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prstClr val="black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气孔局部点云可视化</a:t>
              </a:r>
              <a:endParaRPr lang="zh-CN" altLang="en-US" sz="1100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238416" y="3001706"/>
            <a:ext cx="6513664" cy="3305310"/>
            <a:chOff x="1238416" y="3001706"/>
            <a:chExt cx="6303856" cy="3305310"/>
          </a:xfrm>
        </p:grpSpPr>
        <p:grpSp>
          <p:nvGrpSpPr>
            <p:cNvPr id="23" name="组合 22"/>
            <p:cNvGrpSpPr/>
            <p:nvPr/>
          </p:nvGrpSpPr>
          <p:grpSpPr>
            <a:xfrm>
              <a:off x="1238416" y="3001706"/>
              <a:ext cx="6303856" cy="3305310"/>
              <a:chOff x="1358882" y="2973751"/>
              <a:chExt cx="6303856" cy="3305310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 rotWithShape="1">
              <a:blip r:embed="rId2"/>
              <a:srcRect b="3717"/>
              <a:stretch>
                <a:fillRect/>
              </a:stretch>
            </p:blipFill>
            <p:spPr>
              <a:xfrm>
                <a:off x="1358882" y="2973751"/>
                <a:ext cx="6303856" cy="3078129"/>
              </a:xfrm>
              <a:prstGeom prst="rect">
                <a:avLst/>
              </a:prstGeom>
            </p:spPr>
          </p:pic>
          <p:sp>
            <p:nvSpPr>
              <p:cNvPr id="16" name="文本框 15"/>
              <p:cNvSpPr txBox="1"/>
              <p:nvPr/>
            </p:nvSpPr>
            <p:spPr>
              <a:xfrm>
                <a:off x="2631755" y="6002062"/>
                <a:ext cx="357483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（左侧为</a:t>
                </a:r>
                <a:r>
                  <a:rPr lang="en-US" altLang="zh-CN" sz="1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RGB</a:t>
                </a:r>
                <a:r>
                  <a:rPr lang="zh-CN" altLang="en-US" sz="1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图，右侧为法向量贴图以及检测结果）</a:t>
                </a:r>
                <a:endParaRPr lang="zh-CN" altLang="en-US" sz="1100" dirty="0">
                  <a:solidFill>
                    <a:prstClr val="black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1289065" y="3001706"/>
              <a:ext cx="810859" cy="2616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prstClr val="black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软件界面</a:t>
              </a:r>
              <a:endParaRPr lang="zh-CN" altLang="en-US" sz="1100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表面气孔裂纹的在线智能辨识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4733" y="1098607"/>
            <a:ext cx="10210502" cy="2453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目前测试集检测召唤率在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75%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左右</a:t>
            </a:r>
            <a:endParaRPr lang="en-US" altLang="zh-CN" sz="2000" dirty="0">
              <a:solidFill>
                <a:prstClr val="black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）由于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结构光相机摆设也需要一定的角度，一部分气孔有一定的朝向，在一些角度难以观察的到，造成漏检。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） 训练的数据量不足，已有的样本难以覆盖孔洞的各种形态，当出现与训练样本形态差异较大的气孔，由于模型过拟合导致识别不到。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R="0" lvl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50133" y="3307669"/>
            <a:ext cx="2910546" cy="2946015"/>
            <a:chOff x="1178854" y="3237235"/>
            <a:chExt cx="2910546" cy="2946015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1"/>
            <a:srcRect l="-624" t="1932" r="29129" b="-371"/>
            <a:stretch>
              <a:fillRect/>
            </a:stretch>
          </p:blipFill>
          <p:spPr>
            <a:xfrm>
              <a:off x="1178854" y="3489960"/>
              <a:ext cx="2910546" cy="2693290"/>
            </a:xfrm>
            <a:prstGeom prst="rect">
              <a:avLst/>
            </a:prstGeom>
          </p:spPr>
        </p:pic>
        <p:sp>
          <p:nvSpPr>
            <p:cNvPr id="50" name="文本框 49"/>
            <p:cNvSpPr txBox="1"/>
            <p:nvPr/>
          </p:nvSpPr>
          <p:spPr>
            <a:xfrm>
              <a:off x="1199683" y="3237235"/>
              <a:ext cx="1107542" cy="2616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prstClr val="black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训练集召回率</a:t>
              </a:r>
              <a:endParaRPr lang="zh-CN" altLang="en-US" sz="1100" dirty="0"/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2823011" y="3307669"/>
            <a:ext cx="3181118" cy="2950891"/>
            <a:chOff x="4765494" y="3307669"/>
            <a:chExt cx="3181118" cy="2950891"/>
          </a:xfrm>
        </p:grpSpPr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6959" y="3546774"/>
              <a:ext cx="3059653" cy="2711786"/>
            </a:xfrm>
            <a:prstGeom prst="rect">
              <a:avLst/>
            </a:prstGeom>
          </p:spPr>
        </p:pic>
        <p:sp>
          <p:nvSpPr>
            <p:cNvPr id="60" name="文本框 59"/>
            <p:cNvSpPr txBox="1"/>
            <p:nvPr/>
          </p:nvSpPr>
          <p:spPr>
            <a:xfrm>
              <a:off x="4765494" y="3307669"/>
              <a:ext cx="1107542" cy="2616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prstClr val="black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测试集召回率</a:t>
              </a:r>
              <a:endParaRPr lang="zh-CN" altLang="en-US" sz="1100" dirty="0"/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6711479" y="3676770"/>
            <a:ext cx="5430388" cy="2480233"/>
            <a:chOff x="7231201" y="3713212"/>
            <a:chExt cx="4910666" cy="2359556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 rotWithShape="1">
            <a:blip r:embed="rId3"/>
            <a:srcRect l="27048" t="15013" r="17143" b="35695"/>
            <a:stretch>
              <a:fillRect/>
            </a:stretch>
          </p:blipFill>
          <p:spPr>
            <a:xfrm>
              <a:off x="7231201" y="3713212"/>
              <a:ext cx="2514600" cy="2359556"/>
            </a:xfrm>
            <a:prstGeom prst="rect">
              <a:avLst/>
            </a:prstGeom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 rotWithShape="1">
            <a:blip r:embed="rId4"/>
            <a:srcRect l="25295" t="20391" r="2495" b="11947"/>
            <a:stretch>
              <a:fillRect/>
            </a:stretch>
          </p:blipFill>
          <p:spPr>
            <a:xfrm>
              <a:off x="9695668" y="3713212"/>
              <a:ext cx="2446199" cy="2359556"/>
            </a:xfrm>
            <a:prstGeom prst="rect">
              <a:avLst/>
            </a:prstGeom>
          </p:spPr>
        </p:pic>
        <p:sp>
          <p:nvSpPr>
            <p:cNvPr id="70" name="文本框 69"/>
            <p:cNvSpPr txBox="1"/>
            <p:nvPr/>
          </p:nvSpPr>
          <p:spPr>
            <a:xfrm>
              <a:off x="7231201" y="3713212"/>
              <a:ext cx="1107542" cy="2616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prstClr val="black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检测结果示例</a:t>
              </a:r>
              <a:endParaRPr lang="zh-CN" altLang="en-US" sz="1100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表面气孔裂纹的在线智能辨识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04069" y="1243373"/>
            <a:ext cx="8530237" cy="1653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数据集不足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：一共只有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块带有气孔的工件，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30</a:t>
            </a: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个孔洞样例，训练结果容易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过拟合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不具有广泛性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有的缺陷工件表面有较大的隆起部分，出现凹陷难以定义是否为气孔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有些孔洞有朝向，只有特点的角度检测的到，</a:t>
            </a:r>
            <a:r>
              <a:rPr lang="zh-CN" altLang="en-US" sz="2000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其他角度难以观察的到</a:t>
            </a:r>
            <a:endParaRPr lang="zh-CN" altLang="en-US" sz="2000" dirty="0">
              <a:solidFill>
                <a:srgbClr val="C000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527935" y="3504377"/>
            <a:ext cx="2611950" cy="2418926"/>
            <a:chOff x="8201840" y="3775498"/>
            <a:chExt cx="2611950" cy="2418926"/>
          </a:xfrm>
        </p:grpSpPr>
        <p:grpSp>
          <p:nvGrpSpPr>
            <p:cNvPr id="27" name="组合 26"/>
            <p:cNvGrpSpPr/>
            <p:nvPr/>
          </p:nvGrpSpPr>
          <p:grpSpPr>
            <a:xfrm>
              <a:off x="8201840" y="3775498"/>
              <a:ext cx="2611950" cy="2418926"/>
              <a:chOff x="7517500" y="3429000"/>
              <a:chExt cx="3336750" cy="2914185"/>
            </a:xfrm>
          </p:grpSpPr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7517500" y="3429000"/>
                <a:ext cx="3336750" cy="2914185"/>
              </a:xfrm>
              <a:prstGeom prst="rect">
                <a:avLst/>
              </a:prstGeom>
            </p:spPr>
          </p:pic>
          <p:sp>
            <p:nvSpPr>
              <p:cNvPr id="26" name="椭圆 25"/>
              <p:cNvSpPr/>
              <p:nvPr/>
            </p:nvSpPr>
            <p:spPr>
              <a:xfrm>
                <a:off x="9491663" y="4057650"/>
                <a:ext cx="744538" cy="764381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8201840" y="3791241"/>
              <a:ext cx="1650937" cy="2616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prstClr val="black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难以判断是否为气孔</a:t>
              </a:r>
              <a:endParaRPr lang="zh-CN" altLang="en-US" sz="1100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303138" y="3504377"/>
            <a:ext cx="5283881" cy="2680182"/>
            <a:chOff x="1173564" y="3763869"/>
            <a:chExt cx="5283881" cy="2680182"/>
          </a:xfrm>
        </p:grpSpPr>
        <p:grpSp>
          <p:nvGrpSpPr>
            <p:cNvPr id="32" name="组合 31"/>
            <p:cNvGrpSpPr/>
            <p:nvPr/>
          </p:nvGrpSpPr>
          <p:grpSpPr>
            <a:xfrm>
              <a:off x="1173564" y="3763869"/>
              <a:ext cx="5283881" cy="2680182"/>
              <a:chOff x="1133104" y="3472114"/>
              <a:chExt cx="5283881" cy="2680182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045367" y="5875297"/>
                <a:ext cx="1345004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  <a:cs typeface="Times New Roman" panose="02020603050405020304" pitchFamily="18" charset="0"/>
                  </a:rPr>
                  <a:t>（均为贴近拍摄）</a:t>
                </a:r>
                <a:endParaRPr lang="zh-CN" altLang="en-US" sz="1200" dirty="0">
                  <a:solidFill>
                    <a:prstClr val="black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 rotWithShape="1">
              <a:blip r:embed="rId2"/>
              <a:srcRect r="8011"/>
              <a:stretch>
                <a:fillRect/>
              </a:stretch>
            </p:blipFill>
            <p:spPr>
              <a:xfrm>
                <a:off x="3908291" y="3472114"/>
                <a:ext cx="2508694" cy="2364184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3104" y="3483743"/>
                <a:ext cx="2584765" cy="2364183"/>
              </a:xfrm>
              <a:prstGeom prst="rect">
                <a:avLst/>
              </a:prstGeom>
            </p:spPr>
          </p:pic>
        </p:grpSp>
        <p:sp>
          <p:nvSpPr>
            <p:cNvPr id="33" name="文本框 32"/>
            <p:cNvSpPr txBox="1"/>
            <p:nvPr/>
          </p:nvSpPr>
          <p:spPr>
            <a:xfrm>
              <a:off x="1173564" y="3791241"/>
              <a:ext cx="1533599" cy="2616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prstClr val="black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难以观察到角度拍摄</a:t>
              </a:r>
              <a:endParaRPr lang="zh-CN" altLang="en-US" sz="1100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948751" y="3791241"/>
              <a:ext cx="1650937" cy="26161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solidFill>
                    <a:prstClr val="black"/>
                  </a:solidFill>
                  <a:latin typeface="Times New Roman" panose="02020603050405020304" pitchFamily="18" charset="0"/>
                  <a:ea typeface="华文中宋" panose="02010600040101010101" pitchFamily="2" charset="-122"/>
                  <a:cs typeface="Times New Roman" panose="02020603050405020304" pitchFamily="18" charset="0"/>
                </a:rPr>
                <a:t>易于观察角度拍摄</a:t>
              </a:r>
              <a:endParaRPr lang="zh-CN" altLang="en-US" sz="1100" dirty="0"/>
            </a:p>
          </p:txBody>
        </p:sp>
        <p:sp>
          <p:nvSpPr>
            <p:cNvPr id="39" name="椭圆 38"/>
            <p:cNvSpPr/>
            <p:nvPr/>
          </p:nvSpPr>
          <p:spPr>
            <a:xfrm>
              <a:off x="5733524" y="4052851"/>
              <a:ext cx="582811" cy="634476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0" name="椭圆 39"/>
            <p:cNvSpPr/>
            <p:nvPr/>
          </p:nvSpPr>
          <p:spPr>
            <a:xfrm>
              <a:off x="2884675" y="4059212"/>
              <a:ext cx="582811" cy="634476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left-50d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4245" y="782955"/>
            <a:ext cx="8083550" cy="60045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155" y="3324860"/>
            <a:ext cx="1634490" cy="1602740"/>
          </a:xfrm>
          <a:prstGeom prst="rect">
            <a:avLst/>
          </a:prstGeom>
          <a:scene3d>
            <a:camera prst="orthographicFront">
              <a:rot lat="18900000" lon="180000" rev="21420000"/>
            </a:camera>
            <a:lightRig rig="threePt" dir="t"/>
          </a:scene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entor-p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4745" y="1451610"/>
            <a:ext cx="4755515" cy="31699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r="14344" b="248"/>
          <a:stretch>
            <a:fillRect/>
          </a:stretch>
        </p:blipFill>
        <p:spPr>
          <a:xfrm rot="180000">
            <a:off x="4040505" y="1997075"/>
            <a:ext cx="1609725" cy="183642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TM2MWQzNTQxNjQxMDRiZjFkOTNiODA2NGE2ZTUyYT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815</Words>
  <Application>WPS 演示</Application>
  <PresentationFormat>宽屏</PresentationFormat>
  <Paragraphs>66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Arial</vt:lpstr>
      <vt:lpstr>宋体</vt:lpstr>
      <vt:lpstr>Wingdings</vt:lpstr>
      <vt:lpstr>华文中宋</vt:lpstr>
      <vt:lpstr>Calibri</vt:lpstr>
      <vt:lpstr>Times New Roman</vt:lpstr>
      <vt:lpstr>等线</vt:lpstr>
      <vt:lpstr>微软雅黑</vt:lpstr>
      <vt:lpstr>Arial Unicode MS</vt:lpstr>
      <vt:lpstr>等线 Light</vt:lpstr>
      <vt:lpstr>Office 主题​​</vt:lpstr>
      <vt:lpstr>1_Office 主题​​</vt:lpstr>
      <vt:lpstr>Visio.Drawing.15</vt:lpstr>
      <vt:lpstr>表面气孔检测流程</vt:lpstr>
      <vt:lpstr>表面气孔检测流程</vt:lpstr>
      <vt:lpstr>表面气孔智能辨识的软件界面开发</vt:lpstr>
      <vt:lpstr>表面气孔裂纹的在线智能辨识</vt:lpstr>
      <vt:lpstr>表面气孔裂纹的在线智能辨识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表面气孔裂纹的在线智能辨识</dc:title>
  <dc:creator>335679705@qq.com</dc:creator>
  <cp:lastModifiedBy>黄金推土鸡＠(￣-￣)＠</cp:lastModifiedBy>
  <cp:revision>14</cp:revision>
  <dcterms:created xsi:type="dcterms:W3CDTF">2023-05-06T05:33:00Z</dcterms:created>
  <dcterms:modified xsi:type="dcterms:W3CDTF">2024-10-24T17:38:51Z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F77E7B4A0D534F298090A2FA4E762406_12</vt:lpwstr>
  </property>
  <property fmtid="{D5CDD505-2E9C-101B-9397-08002B2CF9AE}" pid="3" name="KSOProductBuildVer">
    <vt:lpwstr>2052-12.1.0.18608</vt:lpwstr>
  </property>
</Properties>
</file>